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257" r:id="rId3"/>
    <p:sldId id="258" r:id="rId4"/>
    <p:sldId id="259" r:id="rId5"/>
    <p:sldId id="285" r:id="rId6"/>
    <p:sldId id="260" r:id="rId7"/>
    <p:sldId id="261" r:id="rId8"/>
    <p:sldId id="262" r:id="rId9"/>
    <p:sldId id="263" r:id="rId10"/>
    <p:sldId id="266" r:id="rId11"/>
    <p:sldId id="269" r:id="rId12"/>
    <p:sldId id="267" r:id="rId13"/>
    <p:sldId id="268" r:id="rId14"/>
    <p:sldId id="283" r:id="rId15"/>
    <p:sldId id="284" r:id="rId16"/>
    <p:sldId id="270" r:id="rId17"/>
    <p:sldId id="271" r:id="rId18"/>
    <p:sldId id="282" r:id="rId19"/>
    <p:sldId id="272" r:id="rId20"/>
    <p:sldId id="273" r:id="rId21"/>
    <p:sldId id="274" r:id="rId22"/>
    <p:sldId id="276"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5501" autoAdjust="0"/>
  </p:normalViewPr>
  <p:slideViewPr>
    <p:cSldViewPr>
      <p:cViewPr varScale="1">
        <p:scale>
          <a:sx n="88" d="100"/>
          <a:sy n="88" d="100"/>
        </p:scale>
        <p:origin x="7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70346-FE65-496B-A3FD-C9C645F99EE4}" type="datetimeFigureOut">
              <a:rPr lang="en-US" smtClean="0"/>
              <a:pPr/>
              <a:t>7/27/2017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A41A07-9AFA-4B27-A4DF-3AD9782BAD94}" type="slidenum">
              <a:rPr lang="en-US" smtClean="0"/>
              <a:pPr/>
              <a:t>‹#›</a:t>
            </a:fld>
            <a:endParaRPr lang="en-US"/>
          </a:p>
        </p:txBody>
      </p:sp>
    </p:spTree>
    <p:extLst>
      <p:ext uri="{BB962C8B-B14F-4D97-AF65-F5344CB8AC3E}">
        <p14:creationId xmlns:p14="http://schemas.microsoft.com/office/powerpoint/2010/main" val="35638515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47783B-8786-4382-A79C-12705F6A97F9}"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44FCDA-88DD-4AF7-9331-FBC7061B6C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7783B-8786-4382-A79C-12705F6A97F9}"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44FCDA-88DD-4AF7-9331-FBC7061B6C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7783B-8786-4382-A79C-12705F6A97F9}"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44FCDA-88DD-4AF7-9331-FBC7061B6CD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7783B-8786-4382-A79C-12705F6A97F9}"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44FCDA-88DD-4AF7-9331-FBC7061B6C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47783B-8786-4382-A79C-12705F6A97F9}" type="datetimeFigureOut">
              <a:rPr lang="en-US" smtClean="0"/>
              <a:pPr/>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44FCDA-88DD-4AF7-9331-FBC7061B6C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7783B-8786-4382-A79C-12705F6A97F9}" type="datetimeFigureOut">
              <a:rPr lang="en-US" smtClean="0"/>
              <a:pPr/>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44FCDA-88DD-4AF7-9331-FBC7061B6C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47783B-8786-4382-A79C-12705F6A97F9}" type="datetimeFigureOut">
              <a:rPr lang="en-US" smtClean="0"/>
              <a:pPr/>
              <a:t>7/27/2017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44FCDA-88DD-4AF7-9331-FBC7061B6C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47783B-8786-4382-A79C-12705F6A97F9}" type="datetimeFigureOut">
              <a:rPr lang="en-US" smtClean="0"/>
              <a:pPr/>
              <a:t>7/27/2017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44FCDA-88DD-4AF7-9331-FBC7061B6C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7783B-8786-4382-A79C-12705F6A97F9}" type="datetimeFigureOut">
              <a:rPr lang="en-US" smtClean="0"/>
              <a:pPr/>
              <a:t>7/27/2017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44FCDA-88DD-4AF7-9331-FBC7061B6C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7783B-8786-4382-A79C-12705F6A97F9}" type="datetimeFigureOut">
              <a:rPr lang="en-US" smtClean="0"/>
              <a:pPr/>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44FCDA-88DD-4AF7-9331-FBC7061B6C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7783B-8786-4382-A79C-12705F6A97F9}" type="datetimeFigureOut">
              <a:rPr lang="en-US" smtClean="0"/>
              <a:pPr/>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44FCDA-88DD-4AF7-9331-FBC7061B6C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7783B-8786-4382-A79C-12705F6A97F9}" type="datetimeFigureOut">
              <a:rPr lang="en-US" smtClean="0"/>
              <a:pPr/>
              <a:t>7/27/2017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4FCDA-88DD-4AF7-9331-FBC7061B6C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Road to the Civil War</a:t>
            </a:r>
            <a:endParaRPr lang="en-US" dirty="0"/>
          </a:p>
        </p:txBody>
      </p:sp>
      <p:sp>
        <p:nvSpPr>
          <p:cNvPr id="3" name="Subtitle 2"/>
          <p:cNvSpPr>
            <a:spLocks noGrp="1"/>
          </p:cNvSpPr>
          <p:nvPr>
            <p:ph type="subTitle" idx="1"/>
          </p:nvPr>
        </p:nvSpPr>
        <p:spPr>
          <a:xfrm>
            <a:off x="1371600" y="3733800"/>
            <a:ext cx="6400800" cy="1905000"/>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84238"/>
          </a:xfrm>
        </p:spPr>
        <p:txBody>
          <a:bodyPr/>
          <a:lstStyle/>
          <a:p>
            <a:r>
              <a:rPr lang="en-US" dirty="0" smtClean="0"/>
              <a:t>Kansas-Nebraska Act</a:t>
            </a:r>
            <a:endParaRPr lang="en-US" dirty="0"/>
          </a:p>
        </p:txBody>
      </p:sp>
      <p:sp>
        <p:nvSpPr>
          <p:cNvPr id="3" name="Content Placeholder 2"/>
          <p:cNvSpPr>
            <a:spLocks noGrp="1"/>
          </p:cNvSpPr>
          <p:nvPr>
            <p:ph sz="half" idx="1"/>
          </p:nvPr>
        </p:nvSpPr>
        <p:spPr>
          <a:xfrm>
            <a:off x="0" y="762000"/>
            <a:ext cx="4648200" cy="6096000"/>
          </a:xfrm>
        </p:spPr>
        <p:txBody>
          <a:bodyPr>
            <a:normAutofit/>
          </a:bodyPr>
          <a:lstStyle/>
          <a:p>
            <a:r>
              <a:rPr lang="en-US" dirty="0" smtClean="0"/>
              <a:t>Conditions worsen when Illinois Senator Stephan Douglas, in an attempt to begin construction on the Transcontinental Railroad, proposes a new piece of legislation </a:t>
            </a:r>
            <a:r>
              <a:rPr lang="en-US" b="1" u="sng" dirty="0" smtClean="0"/>
              <a:t>Kansas-Nebraska Act</a:t>
            </a:r>
          </a:p>
          <a:p>
            <a:pPr lvl="1"/>
            <a:r>
              <a:rPr lang="en-US" dirty="0" smtClean="0"/>
              <a:t>Revokes the Missouri Compromise when he opens the territories of Kansas and Nebraska, that had been closed off to slavery, to the idea of popular sovereignty    </a:t>
            </a:r>
            <a:endParaRPr lang="en-US" dirty="0"/>
          </a:p>
        </p:txBody>
      </p:sp>
      <p:pic>
        <p:nvPicPr>
          <p:cNvPr id="6" name="Content Placeholder 5" descr="stephen-a-douglas.jpg"/>
          <p:cNvPicPr>
            <a:picLocks noGrp="1" noChangeAspect="1"/>
          </p:cNvPicPr>
          <p:nvPr>
            <p:ph sz="half" idx="2"/>
          </p:nvPr>
        </p:nvPicPr>
        <p:blipFill>
          <a:blip r:embed="rId2" cstate="print"/>
          <a:stretch>
            <a:fillRect/>
          </a:stretch>
        </p:blipFill>
        <p:spPr>
          <a:xfrm>
            <a:off x="4724400" y="914400"/>
            <a:ext cx="4191000" cy="4038600"/>
          </a:xfrm>
        </p:spPr>
      </p:pic>
      <p:sp>
        <p:nvSpPr>
          <p:cNvPr id="5" name="TextBox 4"/>
          <p:cNvSpPr txBox="1"/>
          <p:nvPr/>
        </p:nvSpPr>
        <p:spPr>
          <a:xfrm>
            <a:off x="4419600" y="4953000"/>
            <a:ext cx="4724400" cy="1569660"/>
          </a:xfrm>
          <a:prstGeom prst="rect">
            <a:avLst/>
          </a:prstGeom>
          <a:noFill/>
        </p:spPr>
        <p:txBody>
          <a:bodyPr wrap="square" rtlCol="0">
            <a:spAutoFit/>
          </a:bodyPr>
          <a:lstStyle/>
          <a:p>
            <a:pPr algn="ctr"/>
            <a:r>
              <a:rPr lang="en-US" sz="3200" b="1" dirty="0" smtClean="0"/>
              <a:t>WHICH SECTION IS GOING TO LIKE/DISLIKE THIS ACTION BY DOUGLAS?</a:t>
            </a:r>
            <a:endParaRPr lang="en-US" sz="3200" b="1" dirty="0"/>
          </a:p>
        </p:txBody>
      </p:sp>
      <p:pic>
        <p:nvPicPr>
          <p:cNvPr id="7" name="Picture 6" descr="00035329.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bmp"/>
          <p:cNvPicPr>
            <a:picLocks noChangeAspect="1"/>
          </p:cNvPicPr>
          <p:nvPr/>
        </p:nvPicPr>
        <p:blipFill>
          <a:blip r:embed="rId2" cstate="print"/>
          <a:stretch>
            <a:fillRect/>
          </a:stretch>
        </p:blipFill>
        <p:spPr>
          <a:xfrm>
            <a:off x="0" y="0"/>
            <a:ext cx="9144000" cy="67894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00035329.jpg"/>
          <p:cNvPicPr>
            <a:picLocks noGrp="1" noChangeAspect="1"/>
          </p:cNvPicPr>
          <p:nvPr>
            <p:ph sz="half" idx="1"/>
          </p:nvPr>
        </p:nvPicPr>
        <p:blipFill>
          <a:blip r:embed="rId2" cstate="print"/>
          <a:stretch>
            <a:fillRect/>
          </a:stretch>
        </p:blipFill>
        <p:spPr>
          <a:xfrm>
            <a:off x="0" y="0"/>
            <a:ext cx="9144000" cy="4114800"/>
          </a:xfrm>
        </p:spPr>
      </p:pic>
      <p:sp>
        <p:nvSpPr>
          <p:cNvPr id="4" name="Content Placeholder 3"/>
          <p:cNvSpPr>
            <a:spLocks noGrp="1"/>
          </p:cNvSpPr>
          <p:nvPr>
            <p:ph sz="half" idx="2"/>
          </p:nvPr>
        </p:nvSpPr>
        <p:spPr>
          <a:xfrm>
            <a:off x="304800" y="4191000"/>
            <a:ext cx="8382000" cy="2667000"/>
          </a:xfrm>
        </p:spPr>
        <p:txBody>
          <a:bodyPr>
            <a:normAutofit fontScale="92500" lnSpcReduction="20000"/>
          </a:bodyPr>
          <a:lstStyle/>
          <a:p>
            <a:pPr algn="ctr">
              <a:buNone/>
            </a:pPr>
            <a:r>
              <a:rPr lang="en-US" b="1" dirty="0" smtClean="0"/>
              <a:t>Since Kansas’ entrance into the Union will be based on popular sovereignty what will abolitionists and pro-slavery forces be motivated to do?</a:t>
            </a:r>
          </a:p>
          <a:p>
            <a:pPr algn="ctr">
              <a:buNone/>
            </a:pPr>
            <a:endParaRPr lang="en-US" dirty="0" smtClean="0"/>
          </a:p>
          <a:p>
            <a:pPr algn="ctr">
              <a:buNone/>
            </a:pPr>
            <a:r>
              <a:rPr lang="en-US" b="1" dirty="0" smtClean="0"/>
              <a:t>Both sides will be flooding into Kansas to make sure that their side has the superior numbers and to intimidate the opposition.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2" end="2"/>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2" end="2"/>
                                            </p:txEl>
                                          </p:spTgt>
                                        </p:tgtEl>
                                        <p:attrNameLst>
                                          <p:attrName>ppt_w</p:attrName>
                                        </p:attrNameLst>
                                      </p:cBhvr>
                                    </p:anim>
                                    <p:anim by="(#ppt_w*0.50)" calcmode="lin" valueType="num">
                                      <p:cBhvr>
                                        <p:cTn id="8" dur="500" decel="50000" autoRev="1" fill="hold">
                                          <p:stCondLst>
                                            <p:cond delay="0"/>
                                          </p:stCondLst>
                                        </p:cTn>
                                        <p:tgtEl>
                                          <p:spTgt spid="4">
                                            <p:txEl>
                                              <p:pRg st="2" end="2"/>
                                            </p:txEl>
                                          </p:spTgt>
                                        </p:tgtEl>
                                        <p:attrNameLst>
                                          <p:attrName>ppt_x</p:attrName>
                                        </p:attrNameLst>
                                      </p:cBhvr>
                                    </p:anim>
                                    <p:anim from="(-#ppt_h/2)" to="(#ppt_y)" calcmode="lin" valueType="num">
                                      <p:cBhvr>
                                        <p:cTn id="9" dur="1000" fill="hold">
                                          <p:stCondLst>
                                            <p:cond delay="0"/>
                                          </p:stCondLst>
                                        </p:cTn>
                                        <p:tgtEl>
                                          <p:spTgt spid="4">
                                            <p:txEl>
                                              <p:pRg st="2" end="2"/>
                                            </p:txEl>
                                          </p:spTgt>
                                        </p:tgtEl>
                                        <p:attrNameLst>
                                          <p:attrName>ppt_y</p:attrName>
                                        </p:attrNameLst>
                                      </p:cBhvr>
                                    </p:anim>
                                    <p:animRot by="21600000">
                                      <p:cBhvr>
                                        <p:cTn id="10" dur="1000" fill="hold">
                                          <p:stCondLst>
                                            <p:cond delay="0"/>
                                          </p:stCondLst>
                                        </p:cTn>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“Bleeding Kansas”</a:t>
            </a:r>
            <a:endParaRPr lang="en-US" dirty="0"/>
          </a:p>
        </p:txBody>
      </p:sp>
      <p:sp>
        <p:nvSpPr>
          <p:cNvPr id="3" name="Content Placeholder 2"/>
          <p:cNvSpPr>
            <a:spLocks noGrp="1"/>
          </p:cNvSpPr>
          <p:nvPr>
            <p:ph sz="half" idx="1"/>
          </p:nvPr>
        </p:nvSpPr>
        <p:spPr>
          <a:xfrm>
            <a:off x="0" y="914400"/>
            <a:ext cx="4724400" cy="5638800"/>
          </a:xfrm>
        </p:spPr>
        <p:txBody>
          <a:bodyPr>
            <a:normAutofit fontScale="92500"/>
          </a:bodyPr>
          <a:lstStyle/>
          <a:p>
            <a:r>
              <a:rPr lang="en-US" dirty="0" smtClean="0"/>
              <a:t>Inevitably conflicts break out between the two factions </a:t>
            </a:r>
          </a:p>
          <a:p>
            <a:pPr lvl="1"/>
            <a:r>
              <a:rPr lang="en-US" dirty="0" smtClean="0"/>
              <a:t>Anti-Slavery Jayhawks</a:t>
            </a:r>
          </a:p>
          <a:p>
            <a:pPr marL="739775" lvl="1" indent="-282575">
              <a:tabLst>
                <a:tab pos="739775" algn="l"/>
              </a:tabLst>
            </a:pPr>
            <a:r>
              <a:rPr lang="en-US" dirty="0" smtClean="0"/>
              <a:t>Pro-Slavery: ‘Tigers’ from </a:t>
            </a:r>
            <a:r>
              <a:rPr lang="en-US" sz="1900" dirty="0" smtClean="0"/>
              <a:t>Missouri</a:t>
            </a:r>
            <a:endParaRPr lang="en-US" dirty="0" smtClean="0"/>
          </a:p>
          <a:p>
            <a:pPr lvl="1"/>
            <a:r>
              <a:rPr lang="en-US" dirty="0" smtClean="0"/>
              <a:t>Fraud on election day</a:t>
            </a:r>
          </a:p>
          <a:p>
            <a:pPr lvl="2"/>
            <a:r>
              <a:rPr lang="en-US" dirty="0" smtClean="0"/>
              <a:t>8,000 votes cast when population of Kansas was around 3,000</a:t>
            </a:r>
          </a:p>
          <a:p>
            <a:pPr lvl="1"/>
            <a:r>
              <a:rPr lang="en-US" dirty="0" smtClean="0"/>
              <a:t>Quickly turns to violence with slavery forces attacking well known abolitionists and the anti-slavery sides retaliating </a:t>
            </a:r>
          </a:p>
          <a:p>
            <a:pPr lvl="2"/>
            <a:r>
              <a:rPr lang="en-US" b="1" u="sng" dirty="0" smtClean="0"/>
              <a:t>John Brown</a:t>
            </a:r>
            <a:r>
              <a:rPr lang="en-US" dirty="0" smtClean="0"/>
              <a:t>: most famous of the participants in “Bleeding Kansas.” Slaughtered several pro-slavery settlers.</a:t>
            </a:r>
          </a:p>
        </p:txBody>
      </p:sp>
      <p:pic>
        <p:nvPicPr>
          <p:cNvPr id="5" name="Content Placeholder 4" descr="250px-John_brown_1859.jpg"/>
          <p:cNvPicPr>
            <a:picLocks noGrp="1" noChangeAspect="1"/>
          </p:cNvPicPr>
          <p:nvPr>
            <p:ph sz="half" idx="2"/>
          </p:nvPr>
        </p:nvPicPr>
        <p:blipFill>
          <a:blip r:embed="rId2" cstate="print"/>
          <a:stretch>
            <a:fillRect/>
          </a:stretch>
        </p:blipFill>
        <p:spPr>
          <a:xfrm>
            <a:off x="4876800" y="838200"/>
            <a:ext cx="3959832" cy="5638800"/>
          </a:xfrm>
        </p:spPr>
      </p:pic>
      <p:pic>
        <p:nvPicPr>
          <p:cNvPr id="6" name="Picture 5" descr="t96oee4doe8n2oxaft7f.gif"/>
          <p:cNvPicPr>
            <a:picLocks noChangeAspect="1"/>
          </p:cNvPicPr>
          <p:nvPr/>
        </p:nvPicPr>
        <p:blipFill>
          <a:blip r:embed="rId3" cstate="print"/>
          <a:stretch>
            <a:fillRect/>
          </a:stretch>
        </p:blipFill>
        <p:spPr>
          <a:xfrm>
            <a:off x="4495800" y="838200"/>
            <a:ext cx="4419600" cy="5638800"/>
          </a:xfrm>
          <a:prstGeom prst="rect">
            <a:avLst/>
          </a:prstGeom>
        </p:spPr>
      </p:pic>
      <p:pic>
        <p:nvPicPr>
          <p:cNvPr id="7" name="Picture 6" descr="bordewar.jpg"/>
          <p:cNvPicPr>
            <a:picLocks noChangeAspect="1"/>
          </p:cNvPicPr>
          <p:nvPr/>
        </p:nvPicPr>
        <p:blipFill>
          <a:blip r:embed="rId4" cstate="print"/>
          <a:stretch>
            <a:fillRect/>
          </a:stretch>
        </p:blipFill>
        <p:spPr>
          <a:xfrm>
            <a:off x="4648200" y="838200"/>
            <a:ext cx="4495800" cy="571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772"/>
            <a:ext cx="9220200" cy="6879771"/>
          </a:xfrm>
          <a:prstGeom prst="rect">
            <a:avLst/>
          </a:prstGeom>
        </p:spPr>
      </p:pic>
    </p:spTree>
    <p:extLst>
      <p:ext uri="{BB962C8B-B14F-4D97-AF65-F5344CB8AC3E}">
        <p14:creationId xmlns:p14="http://schemas.microsoft.com/office/powerpoint/2010/main" val="535353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9" y="0"/>
            <a:ext cx="9139451" cy="6858000"/>
          </a:xfrm>
          <a:prstGeom prst="rect">
            <a:avLst/>
          </a:prstGeom>
        </p:spPr>
      </p:pic>
    </p:spTree>
    <p:extLst>
      <p:ext uri="{BB962C8B-B14F-4D97-AF65-F5344CB8AC3E}">
        <p14:creationId xmlns:p14="http://schemas.microsoft.com/office/powerpoint/2010/main" val="3121791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1838"/>
          </a:xfrm>
        </p:spPr>
        <p:txBody>
          <a:bodyPr>
            <a:normAutofit fontScale="90000"/>
          </a:bodyPr>
          <a:lstStyle/>
          <a:p>
            <a:r>
              <a:rPr lang="en-US" dirty="0" smtClean="0"/>
              <a:t>“Bleeding Kansas”</a:t>
            </a:r>
            <a:endParaRPr lang="en-US" dirty="0"/>
          </a:p>
        </p:txBody>
      </p:sp>
      <p:sp>
        <p:nvSpPr>
          <p:cNvPr id="3" name="Content Placeholder 2"/>
          <p:cNvSpPr>
            <a:spLocks noGrp="1"/>
          </p:cNvSpPr>
          <p:nvPr>
            <p:ph sz="half" idx="1"/>
          </p:nvPr>
        </p:nvSpPr>
        <p:spPr>
          <a:xfrm>
            <a:off x="152400" y="4724400"/>
            <a:ext cx="8686800" cy="1981200"/>
          </a:xfrm>
        </p:spPr>
        <p:txBody>
          <a:bodyPr>
            <a:normAutofit lnSpcReduction="10000"/>
          </a:bodyPr>
          <a:lstStyle/>
          <a:p>
            <a:r>
              <a:rPr lang="en-US" dirty="0" smtClean="0"/>
              <a:t>News of carnage in Kansas also created violence in the U.S. Senate</a:t>
            </a:r>
          </a:p>
          <a:p>
            <a:pPr lvl="1"/>
            <a:r>
              <a:rPr lang="en-US" dirty="0" smtClean="0"/>
              <a:t>When a Northern senator criticized the South and a South Carolina Senator in particular, the nephew of the insulted Southerner attacked him with a cane</a:t>
            </a:r>
            <a:endParaRPr lang="en-US" dirty="0"/>
          </a:p>
        </p:txBody>
      </p:sp>
      <p:pic>
        <p:nvPicPr>
          <p:cNvPr id="5" name="Content Placeholder 4" descr="bleeding-kansas.jpg"/>
          <p:cNvPicPr>
            <a:picLocks noGrp="1" noChangeAspect="1"/>
          </p:cNvPicPr>
          <p:nvPr>
            <p:ph sz="half" idx="2"/>
          </p:nvPr>
        </p:nvPicPr>
        <p:blipFill>
          <a:blip r:embed="rId2" cstate="print"/>
          <a:stretch>
            <a:fillRect/>
          </a:stretch>
        </p:blipFill>
        <p:spPr>
          <a:xfrm>
            <a:off x="0" y="685800"/>
            <a:ext cx="9144000" cy="3962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lstStyle/>
          <a:p>
            <a:r>
              <a:rPr lang="en-US" dirty="0" err="1" smtClean="0"/>
              <a:t>Dred</a:t>
            </a:r>
            <a:r>
              <a:rPr lang="en-US" dirty="0" smtClean="0"/>
              <a:t> Scott Decision</a:t>
            </a:r>
            <a:endParaRPr lang="en-US" dirty="0"/>
          </a:p>
        </p:txBody>
      </p:sp>
      <p:sp>
        <p:nvSpPr>
          <p:cNvPr id="3" name="Content Placeholder 2"/>
          <p:cNvSpPr>
            <a:spLocks noGrp="1"/>
          </p:cNvSpPr>
          <p:nvPr>
            <p:ph sz="half" idx="1"/>
          </p:nvPr>
        </p:nvSpPr>
        <p:spPr>
          <a:xfrm>
            <a:off x="0" y="838200"/>
            <a:ext cx="4876800" cy="6019800"/>
          </a:xfrm>
        </p:spPr>
        <p:txBody>
          <a:bodyPr>
            <a:normAutofit fontScale="92500"/>
          </a:bodyPr>
          <a:lstStyle/>
          <a:p>
            <a:r>
              <a:rPr lang="en-US" dirty="0" smtClean="0"/>
              <a:t>Relationships continued to worsen with the passage of the Supreme Court decision of the </a:t>
            </a:r>
            <a:r>
              <a:rPr lang="en-US" b="1" u="sng" dirty="0" err="1" smtClean="0"/>
              <a:t>Dred</a:t>
            </a:r>
            <a:r>
              <a:rPr lang="en-US" b="1" u="sng" dirty="0" smtClean="0"/>
              <a:t> Scott Decision</a:t>
            </a:r>
          </a:p>
          <a:p>
            <a:pPr lvl="1"/>
            <a:r>
              <a:rPr lang="en-US" dirty="0" smtClean="0"/>
              <a:t>Slave who tried to sue for his freedom since he lived in Wisconsin and Illinois</a:t>
            </a:r>
          </a:p>
          <a:p>
            <a:pPr lvl="1"/>
            <a:r>
              <a:rPr lang="en-US" dirty="0" smtClean="0"/>
              <a:t>Court replied that Scott couldn’t even sue since no African Americans were citizens</a:t>
            </a:r>
          </a:p>
          <a:p>
            <a:pPr lvl="1"/>
            <a:r>
              <a:rPr lang="en-US" dirty="0" smtClean="0"/>
              <a:t>Also slaves were property and the Constitution protects property</a:t>
            </a:r>
          </a:p>
          <a:p>
            <a:pPr lvl="1"/>
            <a:r>
              <a:rPr lang="en-US" dirty="0" smtClean="0"/>
              <a:t>Results in outrage in the North</a:t>
            </a:r>
          </a:p>
          <a:p>
            <a:pPr lvl="2"/>
            <a:r>
              <a:rPr lang="en-US" dirty="0" smtClean="0"/>
              <a:t>Supreme Court essentially said there is no such thing as a free state!</a:t>
            </a:r>
            <a:endParaRPr lang="en-US" dirty="0"/>
          </a:p>
        </p:txBody>
      </p:sp>
      <p:pic>
        <p:nvPicPr>
          <p:cNvPr id="5" name="Content Placeholder 4" descr="DredScott.jpg"/>
          <p:cNvPicPr>
            <a:picLocks noGrp="1" noChangeAspect="1"/>
          </p:cNvPicPr>
          <p:nvPr>
            <p:ph sz="half" idx="2"/>
          </p:nvPr>
        </p:nvPicPr>
        <p:blipFill>
          <a:blip r:embed="rId2" cstate="print"/>
          <a:stretch>
            <a:fillRect/>
          </a:stretch>
        </p:blipFill>
        <p:spPr>
          <a:xfrm>
            <a:off x="4876800" y="838200"/>
            <a:ext cx="4191000" cy="5791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55638"/>
          </a:xfrm>
        </p:spPr>
        <p:txBody>
          <a:bodyPr>
            <a:normAutofit fontScale="90000"/>
          </a:bodyPr>
          <a:lstStyle/>
          <a:p>
            <a:r>
              <a:rPr lang="en-US" dirty="0" smtClean="0"/>
              <a:t>Dred Scott Decision</a:t>
            </a:r>
            <a:endParaRPr lang="en-US" dirty="0"/>
          </a:p>
        </p:txBody>
      </p:sp>
      <p:sp>
        <p:nvSpPr>
          <p:cNvPr id="4" name="Content Placeholder 3"/>
          <p:cNvSpPr>
            <a:spLocks noGrp="1"/>
          </p:cNvSpPr>
          <p:nvPr>
            <p:ph sz="half" idx="2"/>
          </p:nvPr>
        </p:nvSpPr>
        <p:spPr>
          <a:xfrm>
            <a:off x="4572000" y="1066800"/>
            <a:ext cx="4495800" cy="5638800"/>
          </a:xfrm>
        </p:spPr>
        <p:txBody>
          <a:bodyPr>
            <a:normAutofit fontScale="92500" lnSpcReduction="10000"/>
          </a:bodyPr>
          <a:lstStyle/>
          <a:p>
            <a:pPr marL="0" indent="0">
              <a:buNone/>
            </a:pPr>
            <a:r>
              <a:rPr lang="en-US" i="1" dirty="0" smtClean="0"/>
              <a:t>“This very attempt to blot out forever the hopes of an enslaved people may be one necessary link in the chain of events leading to the downfall and complete overthrow of the whole slave system.”</a:t>
            </a:r>
          </a:p>
          <a:p>
            <a:pPr marL="0" indent="0">
              <a:buNone/>
            </a:pPr>
            <a:endParaRPr lang="en-US" i="1" dirty="0"/>
          </a:p>
          <a:p>
            <a:pPr marL="0" indent="0" algn="ctr">
              <a:buNone/>
            </a:pPr>
            <a:r>
              <a:rPr lang="en-US" b="1" dirty="0" smtClean="0"/>
              <a:t>What is Douglass saying about the Dred Scott Decision?</a:t>
            </a:r>
          </a:p>
          <a:p>
            <a:pPr marL="0" indent="0" algn="ctr">
              <a:buNone/>
            </a:pPr>
            <a:endParaRPr lang="en-US" b="1" dirty="0"/>
          </a:p>
          <a:p>
            <a:pPr marL="0" indent="0" algn="ctr">
              <a:buNone/>
            </a:pPr>
            <a:r>
              <a:rPr lang="en-US" dirty="0" smtClean="0"/>
              <a:t>This ruling is SO BAD that many people will finally act against slavery.</a:t>
            </a:r>
            <a:endParaRPr lang="en-US" dirty="0"/>
          </a:p>
        </p:txBody>
      </p:sp>
      <p:pic>
        <p:nvPicPr>
          <p:cNvPr id="1026" name="Picture 2" descr="http://www.pbs.org/wgbh/aia/part4/images/4fred16m.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191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3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John Brown’s Raid</a:t>
            </a:r>
            <a:endParaRPr lang="en-US" dirty="0"/>
          </a:p>
        </p:txBody>
      </p:sp>
      <p:sp>
        <p:nvSpPr>
          <p:cNvPr id="3" name="Content Placeholder 2"/>
          <p:cNvSpPr>
            <a:spLocks noGrp="1"/>
          </p:cNvSpPr>
          <p:nvPr>
            <p:ph sz="half" idx="1"/>
          </p:nvPr>
        </p:nvSpPr>
        <p:spPr>
          <a:xfrm>
            <a:off x="152400" y="838200"/>
            <a:ext cx="4343400" cy="4419600"/>
          </a:xfrm>
        </p:spPr>
        <p:txBody>
          <a:bodyPr/>
          <a:lstStyle/>
          <a:p>
            <a:r>
              <a:rPr lang="en-US" dirty="0" smtClean="0"/>
              <a:t>Feeling that the question of slavery will never be dealt with except with violence, John Brown planed to raid the federal arsenal at </a:t>
            </a:r>
            <a:r>
              <a:rPr lang="en-US" b="1" u="sng" dirty="0" smtClean="0"/>
              <a:t>Harper’s Ferry </a:t>
            </a:r>
            <a:r>
              <a:rPr lang="en-US" dirty="0" smtClean="0"/>
              <a:t>and lead an armed slave revolution throughout the south</a:t>
            </a:r>
            <a:endParaRPr lang="en-US" dirty="0"/>
          </a:p>
        </p:txBody>
      </p:sp>
      <p:pic>
        <p:nvPicPr>
          <p:cNvPr id="5" name="Content Placeholder 4" descr="history-of-west-virginia0.gif"/>
          <p:cNvPicPr>
            <a:picLocks noGrp="1" noChangeAspect="1"/>
          </p:cNvPicPr>
          <p:nvPr>
            <p:ph sz="half" idx="2"/>
          </p:nvPr>
        </p:nvPicPr>
        <p:blipFill>
          <a:blip r:embed="rId2" cstate="print"/>
          <a:stretch>
            <a:fillRect/>
          </a:stretch>
        </p:blipFill>
        <p:spPr>
          <a:xfrm>
            <a:off x="4572000" y="990600"/>
            <a:ext cx="4419600" cy="5410200"/>
          </a:xfrm>
        </p:spPr>
      </p:pic>
      <p:sp>
        <p:nvSpPr>
          <p:cNvPr id="6" name="TextBox 5"/>
          <p:cNvSpPr txBox="1"/>
          <p:nvPr/>
        </p:nvSpPr>
        <p:spPr>
          <a:xfrm>
            <a:off x="0" y="4919008"/>
            <a:ext cx="4343400" cy="1938992"/>
          </a:xfrm>
          <a:prstGeom prst="rect">
            <a:avLst/>
          </a:prstGeom>
          <a:noFill/>
        </p:spPr>
        <p:txBody>
          <a:bodyPr wrap="square" rtlCol="0">
            <a:spAutoFit/>
          </a:bodyPr>
          <a:lstStyle/>
          <a:p>
            <a:pPr algn="ctr"/>
            <a:r>
              <a:rPr lang="en-US" sz="2400" b="1" dirty="0" smtClean="0"/>
              <a:t>What do you think, should people take up arms against the government if they feel they should be following more moral laws?</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960438"/>
          </a:xfrm>
        </p:spPr>
        <p:txBody>
          <a:bodyPr/>
          <a:lstStyle/>
          <a:p>
            <a:r>
              <a:rPr lang="en-US" dirty="0" smtClean="0"/>
              <a:t>North vs. South</a:t>
            </a:r>
            <a:endParaRPr lang="en-US" dirty="0"/>
          </a:p>
        </p:txBody>
      </p:sp>
      <p:sp>
        <p:nvSpPr>
          <p:cNvPr id="3" name="Content Placeholder 2"/>
          <p:cNvSpPr>
            <a:spLocks noGrp="1"/>
          </p:cNvSpPr>
          <p:nvPr>
            <p:ph sz="half" idx="1"/>
          </p:nvPr>
        </p:nvSpPr>
        <p:spPr>
          <a:xfrm>
            <a:off x="0" y="761999"/>
            <a:ext cx="4191000" cy="5867399"/>
          </a:xfrm>
        </p:spPr>
        <p:txBody>
          <a:bodyPr>
            <a:normAutofit fontScale="85000" lnSpcReduction="20000"/>
          </a:bodyPr>
          <a:lstStyle/>
          <a:p>
            <a:r>
              <a:rPr lang="en-US" dirty="0" smtClean="0"/>
              <a:t>The tensions between Northern and Southern states had always existed</a:t>
            </a:r>
          </a:p>
          <a:p>
            <a:pPr lvl="1"/>
            <a:r>
              <a:rPr lang="en-US" dirty="0" smtClean="0"/>
              <a:t>3/5 Compromise</a:t>
            </a:r>
          </a:p>
          <a:p>
            <a:pPr lvl="1"/>
            <a:r>
              <a:rPr lang="en-US" dirty="0" smtClean="0"/>
              <a:t>State vs. Federal Control</a:t>
            </a:r>
          </a:p>
          <a:p>
            <a:pPr lvl="1"/>
            <a:r>
              <a:rPr lang="en-US" dirty="0" smtClean="0"/>
              <a:t>Agriculture vs. Industry</a:t>
            </a:r>
          </a:p>
          <a:p>
            <a:pPr lvl="1"/>
            <a:r>
              <a:rPr lang="en-US" dirty="0" smtClean="0"/>
              <a:t>Slavery vs. Free</a:t>
            </a:r>
          </a:p>
          <a:p>
            <a:pPr lvl="2"/>
            <a:r>
              <a:rPr lang="en-US" dirty="0" smtClean="0"/>
              <a:t>Balance in the Senate</a:t>
            </a:r>
          </a:p>
          <a:p>
            <a:pPr lvl="2"/>
            <a:r>
              <a:rPr lang="en-US" dirty="0" smtClean="0"/>
              <a:t>Missouri Compromise</a:t>
            </a:r>
          </a:p>
          <a:p>
            <a:r>
              <a:rPr lang="en-US" dirty="0" smtClean="0"/>
              <a:t>But with the conflict between the two groups came to a head following the Mexican War and the question of how the new territories will enter into the Union.</a:t>
            </a:r>
          </a:p>
          <a:p>
            <a:pPr lvl="1"/>
            <a:r>
              <a:rPr lang="en-US" dirty="0" smtClean="0"/>
              <a:t>Slavery in the new territories became a </a:t>
            </a:r>
            <a:r>
              <a:rPr lang="en-US" b="1" u="sng" dirty="0" smtClean="0"/>
              <a:t>federal issue </a:t>
            </a:r>
            <a:r>
              <a:rPr lang="en-US" dirty="0" smtClean="0"/>
              <a:t>as opposed to a state controlled one</a:t>
            </a:r>
          </a:p>
          <a:p>
            <a:pPr lvl="2"/>
            <a:endParaRPr lang="en-US" dirty="0"/>
          </a:p>
          <a:p>
            <a:pPr lvl="2"/>
            <a:endParaRPr lang="en-US" dirty="0"/>
          </a:p>
        </p:txBody>
      </p:sp>
      <p:pic>
        <p:nvPicPr>
          <p:cNvPr id="5" name="Content Placeholder 4" descr="ConstituitonalConventionPtg.jpg"/>
          <p:cNvPicPr>
            <a:picLocks noGrp="1" noChangeAspect="1"/>
          </p:cNvPicPr>
          <p:nvPr>
            <p:ph sz="half" idx="2"/>
          </p:nvPr>
        </p:nvPicPr>
        <p:blipFill>
          <a:blip r:embed="rId2" cstate="print"/>
          <a:stretch>
            <a:fillRect/>
          </a:stretch>
        </p:blipFill>
        <p:spPr>
          <a:xfrm>
            <a:off x="4114800" y="794657"/>
            <a:ext cx="4864412" cy="5257800"/>
          </a:xfrm>
        </p:spPr>
      </p:pic>
      <p:pic>
        <p:nvPicPr>
          <p:cNvPr id="6" name="Picture 5" descr="Missouri_Compromise_map.jpg"/>
          <p:cNvPicPr>
            <a:picLocks noChangeAspect="1"/>
          </p:cNvPicPr>
          <p:nvPr/>
        </p:nvPicPr>
        <p:blipFill rotWithShape="1">
          <a:blip r:embed="rId3" cstate="print"/>
          <a:srcRect t="3174" r="2485" b="5397"/>
          <a:stretch/>
        </p:blipFill>
        <p:spPr>
          <a:xfrm>
            <a:off x="4114800" y="805542"/>
            <a:ext cx="5029200" cy="5823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John Brown’s Raid </a:t>
            </a:r>
            <a:endParaRPr lang="en-US" dirty="0"/>
          </a:p>
        </p:txBody>
      </p:sp>
      <p:pic>
        <p:nvPicPr>
          <p:cNvPr id="5" name="Content Placeholder 4" descr="last_moments_of_john_brown3.jpg"/>
          <p:cNvPicPr>
            <a:picLocks noGrp="1" noChangeAspect="1"/>
          </p:cNvPicPr>
          <p:nvPr>
            <p:ph sz="half" idx="1"/>
          </p:nvPr>
        </p:nvPicPr>
        <p:blipFill>
          <a:blip r:embed="rId2" cstate="print"/>
          <a:stretch>
            <a:fillRect/>
          </a:stretch>
        </p:blipFill>
        <p:spPr>
          <a:xfrm>
            <a:off x="381000" y="1066800"/>
            <a:ext cx="4146174" cy="5638800"/>
          </a:xfrm>
        </p:spPr>
      </p:pic>
      <p:sp>
        <p:nvSpPr>
          <p:cNvPr id="4" name="Content Placeholder 3"/>
          <p:cNvSpPr>
            <a:spLocks noGrp="1"/>
          </p:cNvSpPr>
          <p:nvPr>
            <p:ph sz="half" idx="2"/>
          </p:nvPr>
        </p:nvSpPr>
        <p:spPr>
          <a:xfrm>
            <a:off x="4648200" y="990600"/>
            <a:ext cx="4038600" cy="5562600"/>
          </a:xfrm>
        </p:spPr>
        <p:txBody>
          <a:bodyPr>
            <a:normAutofit lnSpcReduction="10000"/>
          </a:bodyPr>
          <a:lstStyle/>
          <a:p>
            <a:r>
              <a:rPr lang="en-US" dirty="0" smtClean="0"/>
              <a:t>Brown’s slave rebellion never occurred and he is captured by U.S. Marines</a:t>
            </a:r>
          </a:p>
          <a:p>
            <a:r>
              <a:rPr lang="en-US" dirty="0" smtClean="0"/>
              <a:t>Tried and convicted for treason and murder and is hanged.</a:t>
            </a:r>
          </a:p>
          <a:p>
            <a:r>
              <a:rPr lang="en-US" dirty="0" smtClean="0"/>
              <a:t>North: martyr and hero</a:t>
            </a:r>
          </a:p>
          <a:p>
            <a:r>
              <a:rPr lang="en-US" dirty="0" smtClean="0"/>
              <a:t>South: terrorist</a:t>
            </a:r>
          </a:p>
          <a:p>
            <a:pPr>
              <a:buNone/>
            </a:pPr>
            <a:endParaRPr lang="en-US" dirty="0" smtClean="0"/>
          </a:p>
          <a:p>
            <a:pPr algn="ctr">
              <a:buNone/>
            </a:pPr>
            <a:r>
              <a:rPr lang="en-US" sz="3600" b="1" dirty="0" smtClean="0"/>
              <a:t>What do you think John Brown was?</a:t>
            </a:r>
            <a:endParaRPr lang="en-US" sz="3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Election of 1860</a:t>
            </a:r>
            <a:endParaRPr lang="en-US" dirty="0"/>
          </a:p>
        </p:txBody>
      </p:sp>
      <p:sp>
        <p:nvSpPr>
          <p:cNvPr id="3" name="Content Placeholder 2"/>
          <p:cNvSpPr>
            <a:spLocks noGrp="1"/>
          </p:cNvSpPr>
          <p:nvPr>
            <p:ph sz="half" idx="1"/>
          </p:nvPr>
        </p:nvSpPr>
        <p:spPr>
          <a:xfrm>
            <a:off x="0" y="838200"/>
            <a:ext cx="5029200" cy="5943600"/>
          </a:xfrm>
        </p:spPr>
        <p:txBody>
          <a:bodyPr>
            <a:normAutofit lnSpcReduction="10000"/>
          </a:bodyPr>
          <a:lstStyle/>
          <a:p>
            <a:r>
              <a:rPr lang="en-US" dirty="0" smtClean="0"/>
              <a:t>In the midst of all the chaos, a new political party had emerged, the distinctly anti-slavery party, the </a:t>
            </a:r>
            <a:r>
              <a:rPr lang="en-US" b="1" u="sng" dirty="0" smtClean="0"/>
              <a:t>Republicans</a:t>
            </a:r>
            <a:r>
              <a:rPr lang="en-US" dirty="0" smtClean="0"/>
              <a:t>.</a:t>
            </a:r>
          </a:p>
          <a:p>
            <a:pPr lvl="1"/>
            <a:r>
              <a:rPr lang="en-US" sz="2800" dirty="0" smtClean="0"/>
              <a:t>For the 1860 Presidential election they nominated Abraham Lincoln</a:t>
            </a:r>
          </a:p>
          <a:p>
            <a:pPr lvl="2"/>
            <a:r>
              <a:rPr lang="en-US" sz="2400" dirty="0" smtClean="0"/>
              <a:t>Politically inexperienced</a:t>
            </a:r>
          </a:p>
          <a:p>
            <a:pPr lvl="2"/>
            <a:r>
              <a:rPr lang="en-US" sz="2400" dirty="0" smtClean="0"/>
              <a:t>Intelligent/self taught</a:t>
            </a:r>
          </a:p>
          <a:p>
            <a:pPr lvl="2"/>
            <a:r>
              <a:rPr lang="en-US" sz="2400" dirty="0" smtClean="0"/>
              <a:t>Brilliant speaker</a:t>
            </a:r>
          </a:p>
          <a:p>
            <a:pPr lvl="2"/>
            <a:r>
              <a:rPr lang="en-US" sz="2400" dirty="0" smtClean="0"/>
              <a:t>Anti-slavery advocate</a:t>
            </a:r>
          </a:p>
          <a:p>
            <a:pPr lvl="3"/>
            <a:r>
              <a:rPr lang="en-US" sz="2400" dirty="0" smtClean="0"/>
              <a:t>Would allow slavery to continue in states, but </a:t>
            </a:r>
            <a:r>
              <a:rPr lang="en-US" sz="2400" b="1" u="sng" dirty="0" smtClean="0"/>
              <a:t>NOT</a:t>
            </a:r>
            <a:r>
              <a:rPr lang="en-US" sz="2400" dirty="0" smtClean="0"/>
              <a:t> extend into new territories</a:t>
            </a:r>
          </a:p>
          <a:p>
            <a:pPr lvl="2">
              <a:buNone/>
            </a:pPr>
            <a:endParaRPr lang="en-US" dirty="0" smtClean="0"/>
          </a:p>
          <a:p>
            <a:pPr lvl="2"/>
            <a:endParaRPr lang="en-US" dirty="0"/>
          </a:p>
        </p:txBody>
      </p:sp>
      <p:pic>
        <p:nvPicPr>
          <p:cNvPr id="5" name="Content Placeholder 4" descr="pn_803_Image_241.jpg"/>
          <p:cNvPicPr>
            <a:picLocks noGrp="1" noChangeAspect="1"/>
          </p:cNvPicPr>
          <p:nvPr>
            <p:ph sz="half" idx="2"/>
          </p:nvPr>
        </p:nvPicPr>
        <p:blipFill>
          <a:blip r:embed="rId2" cstate="print"/>
          <a:stretch>
            <a:fillRect/>
          </a:stretch>
        </p:blipFill>
        <p:spPr>
          <a:xfrm>
            <a:off x="5181600" y="838200"/>
            <a:ext cx="3733800" cy="5867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electoralcollege1860_large.png"/>
          <p:cNvPicPr>
            <a:picLocks noGrp="1" noChangeAspect="1"/>
          </p:cNvPicPr>
          <p:nvPr>
            <p:ph sz="half" idx="1"/>
          </p:nvPr>
        </p:nvPicPr>
        <p:blipFill rotWithShape="1">
          <a:blip r:embed="rId2" cstate="print"/>
          <a:srcRect l="4443" t="1839" r="16825" b="10805"/>
          <a:stretch/>
        </p:blipFill>
        <p:spPr>
          <a:xfrm>
            <a:off x="0" y="0"/>
            <a:ext cx="9144000" cy="68580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electoralcollege1860_large.png"/>
          <p:cNvPicPr>
            <a:picLocks noGrp="1" noChangeAspect="1"/>
          </p:cNvPicPr>
          <p:nvPr>
            <p:ph sz="half" idx="1"/>
          </p:nvPr>
        </p:nvPicPr>
        <p:blipFill>
          <a:blip r:embed="rId2" cstate="print"/>
          <a:stretch>
            <a:fillRect/>
          </a:stretch>
        </p:blipFill>
        <p:spPr>
          <a:xfrm>
            <a:off x="0" y="0"/>
            <a:ext cx="9144000" cy="4114800"/>
          </a:xfrm>
        </p:spPr>
      </p:pic>
      <p:sp>
        <p:nvSpPr>
          <p:cNvPr id="4" name="Content Placeholder 3"/>
          <p:cNvSpPr>
            <a:spLocks noGrp="1"/>
          </p:cNvSpPr>
          <p:nvPr>
            <p:ph sz="half" idx="2"/>
          </p:nvPr>
        </p:nvSpPr>
        <p:spPr>
          <a:xfrm>
            <a:off x="76200" y="4100944"/>
            <a:ext cx="9067800" cy="2757055"/>
          </a:xfrm>
        </p:spPr>
        <p:txBody>
          <a:bodyPr>
            <a:normAutofit/>
          </a:bodyPr>
          <a:lstStyle/>
          <a:p>
            <a:r>
              <a:rPr lang="en-US" dirty="0" smtClean="0"/>
              <a:t>Lincoln carries all of the free states, much to the dismay of the south.  </a:t>
            </a:r>
          </a:p>
          <a:p>
            <a:pPr lvl="1"/>
            <a:r>
              <a:rPr lang="en-US" dirty="0" smtClean="0"/>
              <a:t>Republican Party and Lincoln weren’t even on the ballot of several southern states</a:t>
            </a:r>
          </a:p>
          <a:p>
            <a:pPr lvl="1"/>
            <a:r>
              <a:rPr lang="en-US" dirty="0" smtClean="0"/>
              <a:t>Southerners believed that the election of Lincoln was the last straw; that he would end slavery everywhere.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Confederate States of America</a:t>
            </a:r>
            <a:endParaRPr lang="en-US" dirty="0"/>
          </a:p>
        </p:txBody>
      </p:sp>
      <p:sp>
        <p:nvSpPr>
          <p:cNvPr id="3" name="Content Placeholder 2"/>
          <p:cNvSpPr>
            <a:spLocks noGrp="1"/>
          </p:cNvSpPr>
          <p:nvPr>
            <p:ph sz="half" idx="1"/>
          </p:nvPr>
        </p:nvSpPr>
        <p:spPr>
          <a:xfrm>
            <a:off x="0" y="990600"/>
            <a:ext cx="4419600" cy="5867400"/>
          </a:xfrm>
        </p:spPr>
        <p:txBody>
          <a:bodyPr>
            <a:normAutofit/>
          </a:bodyPr>
          <a:lstStyle/>
          <a:p>
            <a:r>
              <a:rPr lang="en-US" dirty="0" smtClean="0"/>
              <a:t>When news of Lincoln’s election reached South Carolina, they immediately called for secession.</a:t>
            </a:r>
          </a:p>
          <a:p>
            <a:pPr lvl="1"/>
            <a:r>
              <a:rPr lang="en-US" dirty="0" smtClean="0"/>
              <a:t>This time they are not alone, 6 more southern states also leave the union</a:t>
            </a:r>
          </a:p>
          <a:p>
            <a:pPr lvl="1"/>
            <a:r>
              <a:rPr lang="en-US" dirty="0" smtClean="0"/>
              <a:t>These states meet together and agree to form their own nation: the </a:t>
            </a:r>
            <a:r>
              <a:rPr lang="en-US" b="1" u="sng" dirty="0" smtClean="0"/>
              <a:t>Confederate States of America </a:t>
            </a:r>
            <a:r>
              <a:rPr lang="en-US" dirty="0" smtClean="0"/>
              <a:t>(CSA)</a:t>
            </a:r>
          </a:p>
          <a:p>
            <a:pPr lvl="2"/>
            <a:r>
              <a:rPr lang="en-US" dirty="0" smtClean="0"/>
              <a:t>Elect </a:t>
            </a:r>
            <a:r>
              <a:rPr lang="en-US" b="1" u="sng" dirty="0" smtClean="0"/>
              <a:t>Jefferson Davis </a:t>
            </a:r>
            <a:r>
              <a:rPr lang="en-US" dirty="0" smtClean="0"/>
              <a:t>as President</a:t>
            </a:r>
            <a:endParaRPr lang="en-US" dirty="0"/>
          </a:p>
        </p:txBody>
      </p:sp>
      <p:pic>
        <p:nvPicPr>
          <p:cNvPr id="10" name="Content Placeholder 9" descr="Seal_of_the_Confederate_States_of_America.png"/>
          <p:cNvPicPr>
            <a:picLocks noGrp="1" noChangeAspect="1"/>
          </p:cNvPicPr>
          <p:nvPr>
            <p:ph sz="half" idx="2"/>
          </p:nvPr>
        </p:nvPicPr>
        <p:blipFill>
          <a:blip r:embed="rId2" cstate="print"/>
          <a:stretch>
            <a:fillRect/>
          </a:stretch>
        </p:blipFill>
        <p:spPr>
          <a:xfrm>
            <a:off x="4572000" y="914400"/>
            <a:ext cx="4267200" cy="5715000"/>
          </a:xfrm>
        </p:spPr>
      </p:pic>
      <p:pic>
        <p:nvPicPr>
          <p:cNvPr id="11" name="Picture 10" descr="Jefferson%20Davis.jpg"/>
          <p:cNvPicPr>
            <a:picLocks noChangeAspect="1"/>
          </p:cNvPicPr>
          <p:nvPr/>
        </p:nvPicPr>
        <p:blipFill>
          <a:blip r:embed="rId3" cstate="print"/>
          <a:stretch>
            <a:fillRect/>
          </a:stretch>
        </p:blipFill>
        <p:spPr>
          <a:xfrm>
            <a:off x="4572000" y="838200"/>
            <a:ext cx="4343400" cy="586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txBody>
          <a:bodyPr/>
          <a:lstStyle/>
          <a:p>
            <a:r>
              <a:rPr lang="en-US" dirty="0" smtClean="0"/>
              <a:t>Lincoln is Inaugurated</a:t>
            </a:r>
            <a:endParaRPr lang="en-US" dirty="0"/>
          </a:p>
        </p:txBody>
      </p:sp>
      <p:sp>
        <p:nvSpPr>
          <p:cNvPr id="3" name="Content Placeholder 2"/>
          <p:cNvSpPr>
            <a:spLocks noGrp="1"/>
          </p:cNvSpPr>
          <p:nvPr>
            <p:ph sz="half" idx="1"/>
          </p:nvPr>
        </p:nvSpPr>
        <p:spPr>
          <a:xfrm>
            <a:off x="228600" y="4267200"/>
            <a:ext cx="8686800" cy="2743200"/>
          </a:xfrm>
        </p:spPr>
        <p:txBody>
          <a:bodyPr>
            <a:normAutofit/>
          </a:bodyPr>
          <a:lstStyle/>
          <a:p>
            <a:r>
              <a:rPr lang="en-US" dirty="0" smtClean="0"/>
              <a:t>When Lincoln takes the oath of office, he is at the head of a broken nation.</a:t>
            </a:r>
          </a:p>
          <a:p>
            <a:pPr lvl="1"/>
            <a:r>
              <a:rPr lang="en-US" sz="2600" dirty="0" smtClean="0"/>
              <a:t>His main concern would be restoring the Union</a:t>
            </a:r>
          </a:p>
          <a:p>
            <a:pPr lvl="1"/>
            <a:r>
              <a:rPr lang="en-US" sz="2600" dirty="0" smtClean="0"/>
              <a:t>Would allow slavery to continue where it was if it would keep the states together.</a:t>
            </a:r>
            <a:endParaRPr lang="en-US" sz="2600" dirty="0"/>
          </a:p>
        </p:txBody>
      </p:sp>
      <p:pic>
        <p:nvPicPr>
          <p:cNvPr id="5" name="Content Placeholder 4" descr="abraham_lincoln_inauguration.jpg"/>
          <p:cNvPicPr>
            <a:picLocks noGrp="1" noChangeAspect="1"/>
          </p:cNvPicPr>
          <p:nvPr>
            <p:ph sz="half" idx="2"/>
          </p:nvPr>
        </p:nvPicPr>
        <p:blipFill>
          <a:blip r:embed="rId2" cstate="print"/>
          <a:stretch>
            <a:fillRect/>
          </a:stretch>
        </p:blipFill>
        <p:spPr>
          <a:xfrm>
            <a:off x="228600" y="685800"/>
            <a:ext cx="8686800" cy="36576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4238"/>
          </a:xfrm>
        </p:spPr>
        <p:txBody>
          <a:bodyPr/>
          <a:lstStyle/>
          <a:p>
            <a:r>
              <a:rPr lang="en-US" dirty="0" smtClean="0"/>
              <a:t>Civil War Begins</a:t>
            </a:r>
            <a:endParaRPr lang="en-US" dirty="0"/>
          </a:p>
        </p:txBody>
      </p:sp>
      <p:sp>
        <p:nvSpPr>
          <p:cNvPr id="3" name="Content Placeholder 2"/>
          <p:cNvSpPr>
            <a:spLocks noGrp="1"/>
          </p:cNvSpPr>
          <p:nvPr>
            <p:ph sz="half" idx="1"/>
          </p:nvPr>
        </p:nvSpPr>
        <p:spPr>
          <a:xfrm>
            <a:off x="304800" y="4419600"/>
            <a:ext cx="8534400" cy="2438400"/>
          </a:xfrm>
        </p:spPr>
        <p:txBody>
          <a:bodyPr>
            <a:normAutofit fontScale="92500" lnSpcReduction="10000"/>
          </a:bodyPr>
          <a:lstStyle/>
          <a:p>
            <a:r>
              <a:rPr lang="en-US" dirty="0" smtClean="0"/>
              <a:t>CSA does not trust Lincoln’s promises of friendship and begin seizing federal forts</a:t>
            </a:r>
          </a:p>
          <a:p>
            <a:r>
              <a:rPr lang="en-US" dirty="0" smtClean="0"/>
              <a:t>Fort Sumter in Charleston, S.C. is most crucial</a:t>
            </a:r>
          </a:p>
          <a:p>
            <a:pPr lvl="1"/>
            <a:r>
              <a:rPr lang="en-US" dirty="0" smtClean="0"/>
              <a:t>U.S. officer refuses to surrender and is being starved out</a:t>
            </a:r>
          </a:p>
          <a:p>
            <a:pPr lvl="1"/>
            <a:r>
              <a:rPr lang="en-US" dirty="0" smtClean="0"/>
              <a:t>On April 12, 1861 Confederates fire on the fort, and after 2 days of shelling, Sumter surrenders and the Civil War has begun.</a:t>
            </a:r>
            <a:endParaRPr lang="en-US" dirty="0"/>
          </a:p>
        </p:txBody>
      </p:sp>
      <p:pic>
        <p:nvPicPr>
          <p:cNvPr id="5" name="Content Placeholder 4" descr="fort-sumter.jpg"/>
          <p:cNvPicPr>
            <a:picLocks noGrp="1" noChangeAspect="1"/>
          </p:cNvPicPr>
          <p:nvPr>
            <p:ph sz="half" idx="2"/>
          </p:nvPr>
        </p:nvPicPr>
        <p:blipFill rotWithShape="1">
          <a:blip r:embed="rId2" cstate="print"/>
          <a:srcRect l="3017" t="4349" r="2698" b="14907"/>
          <a:stretch/>
        </p:blipFill>
        <p:spPr>
          <a:xfrm>
            <a:off x="275770" y="609600"/>
            <a:ext cx="8621487" cy="3810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Slavery in the New Territories</a:t>
            </a:r>
            <a:endParaRPr lang="en-US" dirty="0"/>
          </a:p>
        </p:txBody>
      </p:sp>
      <p:sp>
        <p:nvSpPr>
          <p:cNvPr id="3" name="Content Placeholder 2"/>
          <p:cNvSpPr>
            <a:spLocks noGrp="1"/>
          </p:cNvSpPr>
          <p:nvPr>
            <p:ph sz="half" idx="1"/>
          </p:nvPr>
        </p:nvSpPr>
        <p:spPr>
          <a:xfrm>
            <a:off x="0" y="4876800"/>
            <a:ext cx="8991600" cy="1981200"/>
          </a:xfrm>
        </p:spPr>
        <p:txBody>
          <a:bodyPr>
            <a:normAutofit fontScale="85000" lnSpcReduction="20000"/>
          </a:bodyPr>
          <a:lstStyle/>
          <a:p>
            <a:r>
              <a:rPr lang="en-US" dirty="0" smtClean="0"/>
              <a:t>The Missouri Compromise did not state whether or not slavery would be allowed in new territories.</a:t>
            </a:r>
          </a:p>
          <a:p>
            <a:r>
              <a:rPr lang="en-US" dirty="0" smtClean="0"/>
              <a:t>Some northern senators tried to pass the </a:t>
            </a:r>
            <a:r>
              <a:rPr lang="en-US" sz="3200" b="1" u="sng" dirty="0" smtClean="0"/>
              <a:t>Wilmot Proviso</a:t>
            </a:r>
            <a:r>
              <a:rPr lang="en-US" dirty="0" smtClean="0"/>
              <a:t>- which stated that all of the new territory gained from Mexico would be off limits to slavery</a:t>
            </a:r>
          </a:p>
          <a:p>
            <a:pPr lvl="1"/>
            <a:r>
              <a:rPr lang="en-US" dirty="0" smtClean="0"/>
              <a:t>Rejected IMMEDIATELY the slave states in the Senate</a:t>
            </a:r>
            <a:endParaRPr lang="en-US" dirty="0"/>
          </a:p>
        </p:txBody>
      </p:sp>
      <p:pic>
        <p:nvPicPr>
          <p:cNvPr id="7" name="Content Placeholder 6" descr="350px-United-states-territorial-acquistions-midcentury.png"/>
          <p:cNvPicPr>
            <a:picLocks noGrp="1" noChangeAspect="1"/>
          </p:cNvPicPr>
          <p:nvPr>
            <p:ph sz="half" idx="2"/>
          </p:nvPr>
        </p:nvPicPr>
        <p:blipFill>
          <a:blip r:embed="rId2" cstate="print"/>
          <a:stretch>
            <a:fillRect/>
          </a:stretch>
        </p:blipFill>
        <p:spPr>
          <a:xfrm>
            <a:off x="0" y="838200"/>
            <a:ext cx="9144000" cy="4038600"/>
          </a:xfrm>
        </p:spPr>
      </p:pic>
      <p:sp>
        <p:nvSpPr>
          <p:cNvPr id="9" name="TextBox 8"/>
          <p:cNvSpPr txBox="1"/>
          <p:nvPr/>
        </p:nvSpPr>
        <p:spPr>
          <a:xfrm>
            <a:off x="685800" y="1066800"/>
            <a:ext cx="1524000" cy="3170099"/>
          </a:xfrm>
          <a:prstGeom prst="rect">
            <a:avLst/>
          </a:prstGeom>
          <a:noFill/>
        </p:spPr>
        <p:txBody>
          <a:bodyPr wrap="square" rtlCol="0">
            <a:spAutoFit/>
          </a:bodyPr>
          <a:lstStyle/>
          <a:p>
            <a:r>
              <a:rPr lang="en-US" sz="20000" dirty="0" smtClean="0">
                <a:solidFill>
                  <a:srgbClr val="FF0000"/>
                </a:solidFill>
              </a:rPr>
              <a:t>X</a:t>
            </a:r>
            <a:endParaRPr lang="en-US" sz="20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9">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California?</a:t>
            </a:r>
            <a:endParaRPr lang="en-US" dirty="0"/>
          </a:p>
        </p:txBody>
      </p:sp>
      <p:sp>
        <p:nvSpPr>
          <p:cNvPr id="3" name="Content Placeholder 2"/>
          <p:cNvSpPr>
            <a:spLocks noGrp="1"/>
          </p:cNvSpPr>
          <p:nvPr>
            <p:ph sz="half" idx="1"/>
          </p:nvPr>
        </p:nvSpPr>
        <p:spPr>
          <a:xfrm>
            <a:off x="76200" y="990600"/>
            <a:ext cx="4495800" cy="5562600"/>
          </a:xfrm>
        </p:spPr>
        <p:txBody>
          <a:bodyPr>
            <a:normAutofit fontScale="92500" lnSpcReduction="10000"/>
          </a:bodyPr>
          <a:lstStyle/>
          <a:p>
            <a:pPr algn="ctr">
              <a:buNone/>
            </a:pPr>
            <a:r>
              <a:rPr lang="en-US" b="1" dirty="0" smtClean="0"/>
              <a:t>As discussed earlier, did people living in California want slavery?</a:t>
            </a:r>
          </a:p>
          <a:p>
            <a:pPr lvl="1"/>
            <a:r>
              <a:rPr lang="en-US" dirty="0" smtClean="0"/>
              <a:t>No, most were poorer prospectors/farmers/ immigrants that did not have slaves</a:t>
            </a:r>
          </a:p>
          <a:p>
            <a:r>
              <a:rPr lang="en-US" dirty="0" smtClean="0"/>
              <a:t>How to deal with these arguments is going to be the last contribution from the Great Triumvirate. </a:t>
            </a:r>
          </a:p>
          <a:p>
            <a:pPr lvl="1"/>
            <a:r>
              <a:rPr lang="en-US" dirty="0" smtClean="0"/>
              <a:t>Calhoun threatens to </a:t>
            </a:r>
            <a:r>
              <a:rPr lang="en-US" b="1" u="sng" dirty="0" smtClean="0"/>
              <a:t>secede</a:t>
            </a:r>
            <a:r>
              <a:rPr lang="en-US" dirty="0" smtClean="0"/>
              <a:t> once again if the federal government refuses to recognize ‘property’ rights of southern planters</a:t>
            </a:r>
          </a:p>
          <a:p>
            <a:pPr lvl="1">
              <a:buNone/>
            </a:pPr>
            <a:endParaRPr lang="en-US" dirty="0" smtClean="0"/>
          </a:p>
        </p:txBody>
      </p:sp>
      <p:pic>
        <p:nvPicPr>
          <p:cNvPr id="5" name="Content Placeholder 4" descr="S2010-lg.jpg"/>
          <p:cNvPicPr>
            <a:picLocks noGrp="1" noChangeAspect="1"/>
          </p:cNvPicPr>
          <p:nvPr>
            <p:ph sz="half" idx="2"/>
          </p:nvPr>
        </p:nvPicPr>
        <p:blipFill>
          <a:blip r:embed="rId2" cstate="print"/>
          <a:stretch>
            <a:fillRect/>
          </a:stretch>
        </p:blipFill>
        <p:spPr>
          <a:xfrm>
            <a:off x="4648199" y="990600"/>
            <a:ext cx="4119533"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886"/>
            <a:ext cx="2971800" cy="3836718"/>
          </a:xfrm>
          <a:prstGeom prst="rect">
            <a:avLst/>
          </a:prstGeom>
        </p:spPr>
      </p:pic>
      <p:pic>
        <p:nvPicPr>
          <p:cNvPr id="3" name="Picture 2"/>
          <p:cNvPicPr>
            <a:picLocks noChangeAspect="1"/>
          </p:cNvPicPr>
          <p:nvPr/>
        </p:nvPicPr>
        <p:blipFill>
          <a:blip r:embed="rId3"/>
          <a:stretch>
            <a:fillRect/>
          </a:stretch>
        </p:blipFill>
        <p:spPr>
          <a:xfrm>
            <a:off x="2971800" y="10885"/>
            <a:ext cx="3086100" cy="3836719"/>
          </a:xfrm>
          <a:prstGeom prst="rect">
            <a:avLst/>
          </a:prstGeom>
        </p:spPr>
      </p:pic>
      <p:pic>
        <p:nvPicPr>
          <p:cNvPr id="4" name="Picture 3"/>
          <p:cNvPicPr>
            <a:picLocks noChangeAspect="1"/>
          </p:cNvPicPr>
          <p:nvPr/>
        </p:nvPicPr>
        <p:blipFill>
          <a:blip r:embed="rId4"/>
          <a:stretch>
            <a:fillRect/>
          </a:stretch>
        </p:blipFill>
        <p:spPr>
          <a:xfrm>
            <a:off x="6057900" y="0"/>
            <a:ext cx="3086100" cy="3847605"/>
          </a:xfrm>
          <a:prstGeom prst="rect">
            <a:avLst/>
          </a:prstGeom>
        </p:spPr>
      </p:pic>
      <p:pic>
        <p:nvPicPr>
          <p:cNvPr id="5" name="Picture 4"/>
          <p:cNvPicPr>
            <a:picLocks noChangeAspect="1"/>
          </p:cNvPicPr>
          <p:nvPr/>
        </p:nvPicPr>
        <p:blipFill>
          <a:blip r:embed="rId5"/>
          <a:stretch>
            <a:fillRect/>
          </a:stretch>
        </p:blipFill>
        <p:spPr>
          <a:xfrm>
            <a:off x="6057901" y="3411838"/>
            <a:ext cx="3062286" cy="3505200"/>
          </a:xfrm>
          <a:prstGeom prst="rect">
            <a:avLst/>
          </a:prstGeom>
        </p:spPr>
      </p:pic>
      <p:pic>
        <p:nvPicPr>
          <p:cNvPr id="6" name="Picture 5"/>
          <p:cNvPicPr>
            <a:picLocks noChangeAspect="1"/>
          </p:cNvPicPr>
          <p:nvPr/>
        </p:nvPicPr>
        <p:blipFill>
          <a:blip r:embed="rId6"/>
          <a:stretch>
            <a:fillRect/>
          </a:stretch>
        </p:blipFill>
        <p:spPr>
          <a:xfrm>
            <a:off x="2971799" y="3411837"/>
            <a:ext cx="3086100" cy="3505200"/>
          </a:xfrm>
          <a:prstGeom prst="rect">
            <a:avLst/>
          </a:prstGeom>
        </p:spPr>
      </p:pic>
      <p:pic>
        <p:nvPicPr>
          <p:cNvPr id="7" name="Picture 6"/>
          <p:cNvPicPr>
            <a:picLocks noChangeAspect="1"/>
          </p:cNvPicPr>
          <p:nvPr/>
        </p:nvPicPr>
        <p:blipFill>
          <a:blip r:embed="rId7"/>
          <a:stretch>
            <a:fillRect/>
          </a:stretch>
        </p:blipFill>
        <p:spPr>
          <a:xfrm>
            <a:off x="24063" y="3411836"/>
            <a:ext cx="2947734" cy="3537281"/>
          </a:xfrm>
          <a:prstGeom prst="rect">
            <a:avLst/>
          </a:prstGeom>
        </p:spPr>
      </p:pic>
    </p:spTree>
    <p:extLst>
      <p:ext uri="{BB962C8B-B14F-4D97-AF65-F5344CB8AC3E}">
        <p14:creationId xmlns:p14="http://schemas.microsoft.com/office/powerpoint/2010/main" val="897141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Compromise of 1850</a:t>
            </a:r>
            <a:endParaRPr lang="en-US" dirty="0"/>
          </a:p>
        </p:txBody>
      </p:sp>
      <p:sp>
        <p:nvSpPr>
          <p:cNvPr id="3" name="Content Placeholder 2"/>
          <p:cNvSpPr>
            <a:spLocks noGrp="1"/>
          </p:cNvSpPr>
          <p:nvPr>
            <p:ph sz="half" idx="1"/>
          </p:nvPr>
        </p:nvSpPr>
        <p:spPr>
          <a:xfrm>
            <a:off x="0" y="838200"/>
            <a:ext cx="4267200" cy="6019800"/>
          </a:xfrm>
        </p:spPr>
        <p:txBody>
          <a:bodyPr/>
          <a:lstStyle/>
          <a:p>
            <a:r>
              <a:rPr lang="en-US" dirty="0" smtClean="0"/>
              <a:t>Henry Clay, “The Great Compromiser” tries to make both sides happy one more time.</a:t>
            </a:r>
          </a:p>
          <a:p>
            <a:pPr lvl="1"/>
            <a:r>
              <a:rPr lang="en-US" dirty="0" smtClean="0"/>
              <a:t>North:</a:t>
            </a:r>
          </a:p>
          <a:p>
            <a:pPr lvl="2"/>
            <a:r>
              <a:rPr lang="en-US" dirty="0" smtClean="0"/>
              <a:t>California is Free</a:t>
            </a:r>
          </a:p>
          <a:p>
            <a:pPr lvl="2"/>
            <a:r>
              <a:rPr lang="en-US" dirty="0" smtClean="0"/>
              <a:t>No slave trade allowed in D.C.</a:t>
            </a:r>
          </a:p>
          <a:p>
            <a:pPr lvl="1"/>
            <a:r>
              <a:rPr lang="en-US" dirty="0" smtClean="0"/>
              <a:t>South</a:t>
            </a:r>
          </a:p>
          <a:p>
            <a:pPr lvl="2"/>
            <a:r>
              <a:rPr lang="en-US" dirty="0" smtClean="0"/>
              <a:t>Allows for </a:t>
            </a:r>
            <a:r>
              <a:rPr lang="en-US" sz="2400" b="1" u="sng" dirty="0" smtClean="0"/>
              <a:t>popular sovereignty</a:t>
            </a:r>
            <a:r>
              <a:rPr lang="en-US" dirty="0" smtClean="0"/>
              <a:t> in new territories</a:t>
            </a:r>
          </a:p>
          <a:p>
            <a:pPr lvl="3"/>
            <a:r>
              <a:rPr lang="en-US" dirty="0" smtClean="0"/>
              <a:t>People living there get to decide</a:t>
            </a:r>
          </a:p>
          <a:p>
            <a:pPr lvl="2"/>
            <a:r>
              <a:rPr lang="en-US" dirty="0" smtClean="0"/>
              <a:t>New Fugitive Slave Law</a:t>
            </a:r>
          </a:p>
        </p:txBody>
      </p:sp>
      <p:pic>
        <p:nvPicPr>
          <p:cNvPr id="5" name="Content Placeholder 4" descr="comp1850-large-2.jpg"/>
          <p:cNvPicPr>
            <a:picLocks noGrp="1" noChangeAspect="1"/>
          </p:cNvPicPr>
          <p:nvPr>
            <p:ph sz="half" idx="2"/>
          </p:nvPr>
        </p:nvPicPr>
        <p:blipFill>
          <a:blip r:embed="rId2" cstate="print"/>
          <a:stretch>
            <a:fillRect/>
          </a:stretch>
        </p:blipFill>
        <p:spPr>
          <a:xfrm>
            <a:off x="4038600" y="762000"/>
            <a:ext cx="5105400" cy="6096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Fugitive Slave Law</a:t>
            </a:r>
            <a:endParaRPr lang="en-US" dirty="0"/>
          </a:p>
        </p:txBody>
      </p:sp>
      <p:sp>
        <p:nvSpPr>
          <p:cNvPr id="3" name="Content Placeholder 2"/>
          <p:cNvSpPr>
            <a:spLocks noGrp="1"/>
          </p:cNvSpPr>
          <p:nvPr>
            <p:ph sz="half" idx="1"/>
          </p:nvPr>
        </p:nvSpPr>
        <p:spPr>
          <a:xfrm>
            <a:off x="0" y="838200"/>
            <a:ext cx="4191000" cy="6019800"/>
          </a:xfrm>
        </p:spPr>
        <p:txBody>
          <a:bodyPr>
            <a:normAutofit/>
          </a:bodyPr>
          <a:lstStyle/>
          <a:p>
            <a:r>
              <a:rPr lang="en-US" dirty="0" smtClean="0"/>
              <a:t>As a concession to the South, a very strict </a:t>
            </a:r>
            <a:r>
              <a:rPr lang="en-US" b="1" i="1" u="sng" dirty="0" smtClean="0"/>
              <a:t>federal</a:t>
            </a:r>
            <a:r>
              <a:rPr lang="en-US" dirty="0" smtClean="0"/>
              <a:t> slave law went into effect</a:t>
            </a:r>
          </a:p>
          <a:p>
            <a:pPr marL="914400" lvl="1" indent="-457200">
              <a:buFont typeface="+mj-lt"/>
              <a:buAutoNum type="arabicPeriod"/>
            </a:pPr>
            <a:r>
              <a:rPr lang="en-US" dirty="0" smtClean="0"/>
              <a:t>Slave catchers from the south can now take any African (slave or free) that they thought was a runaway</a:t>
            </a:r>
          </a:p>
          <a:p>
            <a:pPr marL="914400" lvl="1" indent="-457200">
              <a:buFont typeface="+mj-lt"/>
              <a:buAutoNum type="arabicPeriod"/>
            </a:pPr>
            <a:r>
              <a:rPr lang="en-US" dirty="0" smtClean="0"/>
              <a:t>Accused were not given a trial by jury</a:t>
            </a:r>
          </a:p>
          <a:p>
            <a:pPr marL="914400" lvl="1" indent="-457200">
              <a:buFont typeface="+mj-lt"/>
              <a:buAutoNum type="arabicPeriod"/>
            </a:pPr>
            <a:r>
              <a:rPr lang="en-US" b="1" i="1" dirty="0" smtClean="0"/>
              <a:t>All U.S. citizens were now required to help slave catchers</a:t>
            </a:r>
            <a:endParaRPr lang="en-US" b="1" i="1" dirty="0"/>
          </a:p>
        </p:txBody>
      </p:sp>
      <p:pic>
        <p:nvPicPr>
          <p:cNvPr id="7" name="Content Placeholder 6" descr="1099.jpg"/>
          <p:cNvPicPr>
            <a:picLocks noGrp="1" noChangeAspect="1"/>
          </p:cNvPicPr>
          <p:nvPr>
            <p:ph sz="half" idx="2"/>
          </p:nvPr>
        </p:nvPicPr>
        <p:blipFill>
          <a:blip r:embed="rId2" cstate="print"/>
          <a:stretch>
            <a:fillRect/>
          </a:stretch>
        </p:blipFill>
        <p:spPr>
          <a:xfrm>
            <a:off x="4267200" y="990600"/>
            <a:ext cx="4635500" cy="5562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lstStyle/>
          <a:p>
            <a:r>
              <a:rPr lang="en-US" dirty="0" smtClean="0"/>
              <a:t>Fugitive Slave Law</a:t>
            </a:r>
            <a:endParaRPr lang="en-US" dirty="0"/>
          </a:p>
        </p:txBody>
      </p:sp>
      <p:sp>
        <p:nvSpPr>
          <p:cNvPr id="3" name="Content Placeholder 2"/>
          <p:cNvSpPr>
            <a:spLocks noGrp="1"/>
          </p:cNvSpPr>
          <p:nvPr>
            <p:ph sz="half" idx="1"/>
          </p:nvPr>
        </p:nvSpPr>
        <p:spPr>
          <a:xfrm>
            <a:off x="152400" y="4572000"/>
            <a:ext cx="8763000" cy="2133600"/>
          </a:xfrm>
        </p:spPr>
        <p:txBody>
          <a:bodyPr>
            <a:normAutofit fontScale="92500" lnSpcReduction="20000"/>
          </a:bodyPr>
          <a:lstStyle/>
          <a:p>
            <a:r>
              <a:rPr lang="en-US" dirty="0" smtClean="0"/>
              <a:t>Northerners were OUTRAGED!</a:t>
            </a:r>
          </a:p>
          <a:p>
            <a:pPr lvl="1"/>
            <a:r>
              <a:rPr lang="en-US" dirty="0" smtClean="0"/>
              <a:t>Many states had never had slavery before in their borders and now they be being told that they have to actively support the institution</a:t>
            </a:r>
          </a:p>
          <a:p>
            <a:pPr lvl="1"/>
            <a:r>
              <a:rPr lang="en-US" dirty="0" smtClean="0"/>
              <a:t>Attacks on slave catchers were common</a:t>
            </a:r>
          </a:p>
          <a:p>
            <a:pPr lvl="1"/>
            <a:r>
              <a:rPr lang="en-US" dirty="0" smtClean="0"/>
              <a:t>Abolition movement grew as more and more people became convinced that slavery was evil</a:t>
            </a:r>
            <a:endParaRPr lang="en-US" dirty="0"/>
          </a:p>
        </p:txBody>
      </p:sp>
      <p:pic>
        <p:nvPicPr>
          <p:cNvPr id="5" name="Content Placeholder 4" descr="HD_RenditionofBurns_preview.jpg"/>
          <p:cNvPicPr>
            <a:picLocks noGrp="1" noChangeAspect="1"/>
          </p:cNvPicPr>
          <p:nvPr>
            <p:ph sz="half" idx="2"/>
          </p:nvPr>
        </p:nvPicPr>
        <p:blipFill>
          <a:blip r:embed="rId2" cstate="print"/>
          <a:stretch>
            <a:fillRect/>
          </a:stretch>
        </p:blipFill>
        <p:spPr>
          <a:xfrm>
            <a:off x="0" y="762000"/>
            <a:ext cx="9144000" cy="3886200"/>
          </a:xfrm>
        </p:spPr>
      </p:pic>
      <p:pic>
        <p:nvPicPr>
          <p:cNvPr id="6" name="Picture 5" descr="slave_kidnap_poster_1851_boston.jpg"/>
          <p:cNvPicPr>
            <a:picLocks noChangeAspect="1"/>
          </p:cNvPicPr>
          <p:nvPr/>
        </p:nvPicPr>
        <p:blipFill>
          <a:blip r:embed="rId3" cstate="print"/>
          <a:stretch>
            <a:fillRect/>
          </a:stretch>
        </p:blipFill>
        <p:spPr>
          <a:xfrm>
            <a:off x="-3810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Uncle Tom’s Cabin</a:t>
            </a:r>
            <a:endParaRPr lang="en-US" dirty="0"/>
          </a:p>
        </p:txBody>
      </p:sp>
      <p:sp>
        <p:nvSpPr>
          <p:cNvPr id="3" name="Content Placeholder 2"/>
          <p:cNvSpPr>
            <a:spLocks noGrp="1"/>
          </p:cNvSpPr>
          <p:nvPr>
            <p:ph sz="half" idx="1"/>
          </p:nvPr>
        </p:nvSpPr>
        <p:spPr>
          <a:xfrm>
            <a:off x="0" y="914400"/>
            <a:ext cx="4495800" cy="5943600"/>
          </a:xfrm>
        </p:spPr>
        <p:txBody>
          <a:bodyPr>
            <a:normAutofit lnSpcReduction="10000"/>
          </a:bodyPr>
          <a:lstStyle/>
          <a:p>
            <a:r>
              <a:rPr lang="en-US" dirty="0" smtClean="0"/>
              <a:t>Attitudes towards slavery continue to worsen in the North with the publication of the best selling novel of the century, </a:t>
            </a:r>
            <a:r>
              <a:rPr lang="en-US" b="1" u="sng" dirty="0" smtClean="0"/>
              <a:t>Uncle Tom’s Cabin</a:t>
            </a:r>
            <a:r>
              <a:rPr lang="en-US" dirty="0" smtClean="0"/>
              <a:t>, by abolitionist  </a:t>
            </a:r>
            <a:r>
              <a:rPr lang="en-US" b="1" u="sng" dirty="0" smtClean="0"/>
              <a:t>Harriet Beecher Stowe</a:t>
            </a:r>
          </a:p>
          <a:p>
            <a:pPr lvl="1"/>
            <a:r>
              <a:rPr lang="en-US" dirty="0" smtClean="0"/>
              <a:t>The novel tells the story of a kind old slave named Uncle Tom who is beaten to death by a cruel master</a:t>
            </a:r>
          </a:p>
          <a:p>
            <a:pPr lvl="1"/>
            <a:endParaRPr lang="en-US" b="1" u="sng" dirty="0" smtClean="0"/>
          </a:p>
          <a:p>
            <a:pPr algn="ctr">
              <a:buNone/>
            </a:pPr>
            <a:r>
              <a:rPr lang="en-US" b="1" dirty="0" smtClean="0"/>
              <a:t>HOW DO YOU THINK THE STORY WILL BE RECEIVED IN THE SOUTH?</a:t>
            </a:r>
          </a:p>
        </p:txBody>
      </p:sp>
      <p:pic>
        <p:nvPicPr>
          <p:cNvPr id="5" name="Content Placeholder 4" descr="legree.png"/>
          <p:cNvPicPr>
            <a:picLocks noGrp="1" noChangeAspect="1"/>
          </p:cNvPicPr>
          <p:nvPr>
            <p:ph sz="half" idx="2"/>
          </p:nvPr>
        </p:nvPicPr>
        <p:blipFill>
          <a:blip r:embed="rId2" cstate="print"/>
          <a:stretch>
            <a:fillRect/>
          </a:stretch>
        </p:blipFill>
        <p:spPr>
          <a:xfrm>
            <a:off x="4495800" y="838200"/>
            <a:ext cx="4495800" cy="5715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67001</TotalTime>
  <Words>1184</Words>
  <Application>Microsoft Office PowerPoint</Application>
  <PresentationFormat>On-screen Show (4:3)</PresentationFormat>
  <Paragraphs>111</Paragraphs>
  <Slides>26</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The Road to the Civil War</vt:lpstr>
      <vt:lpstr>North vs. South</vt:lpstr>
      <vt:lpstr>Slavery in the New Territories</vt:lpstr>
      <vt:lpstr>California?</vt:lpstr>
      <vt:lpstr>PowerPoint Presentation</vt:lpstr>
      <vt:lpstr>Compromise of 1850</vt:lpstr>
      <vt:lpstr>Fugitive Slave Law</vt:lpstr>
      <vt:lpstr>Fugitive Slave Law</vt:lpstr>
      <vt:lpstr>Uncle Tom’s Cabin</vt:lpstr>
      <vt:lpstr>Kansas-Nebraska Act</vt:lpstr>
      <vt:lpstr>PowerPoint Presentation</vt:lpstr>
      <vt:lpstr>PowerPoint Presentation</vt:lpstr>
      <vt:lpstr>“Bleeding Kansas”</vt:lpstr>
      <vt:lpstr>PowerPoint Presentation</vt:lpstr>
      <vt:lpstr>PowerPoint Presentation</vt:lpstr>
      <vt:lpstr>“Bleeding Kansas”</vt:lpstr>
      <vt:lpstr>Dred Scott Decision</vt:lpstr>
      <vt:lpstr>Dred Scott Decision</vt:lpstr>
      <vt:lpstr>John Brown’s Raid</vt:lpstr>
      <vt:lpstr>John Brown’s Raid </vt:lpstr>
      <vt:lpstr>Election of 1860</vt:lpstr>
      <vt:lpstr>PowerPoint Presentation</vt:lpstr>
      <vt:lpstr>PowerPoint Presentation</vt:lpstr>
      <vt:lpstr>Confederate States of America</vt:lpstr>
      <vt:lpstr>Lincoln is Inaugurated</vt:lpstr>
      <vt:lpstr>Civil War Begins</vt:lpstr>
    </vt:vector>
  </TitlesOfParts>
  <Company>FCSC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Coming of the War</dc:title>
  <dc:creator>staff</dc:creator>
  <cp:lastModifiedBy>Jason Metz</cp:lastModifiedBy>
  <cp:revision>2312</cp:revision>
  <dcterms:created xsi:type="dcterms:W3CDTF">2010-05-03T18:05:58Z</dcterms:created>
  <dcterms:modified xsi:type="dcterms:W3CDTF">2017-07-27T12:19:02Z</dcterms:modified>
</cp:coreProperties>
</file>